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0"/>
  </p:notesMasterIdLst>
  <p:sldIdLst>
    <p:sldId id="256" r:id="rId2"/>
    <p:sldId id="257" r:id="rId3"/>
    <p:sldId id="258" r:id="rId4"/>
    <p:sldId id="271" r:id="rId5"/>
    <p:sldId id="259" r:id="rId6"/>
    <p:sldId id="260" r:id="rId7"/>
    <p:sldId id="261" r:id="rId8"/>
    <p:sldId id="262" r:id="rId9"/>
    <p:sldId id="263" r:id="rId10"/>
    <p:sldId id="264" r:id="rId11"/>
    <p:sldId id="265" r:id="rId12"/>
    <p:sldId id="266" r:id="rId13"/>
    <p:sldId id="267" r:id="rId14"/>
    <p:sldId id="270" r:id="rId15"/>
    <p:sldId id="272" r:id="rId16"/>
    <p:sldId id="273" r:id="rId17"/>
    <p:sldId id="274" r:id="rId18"/>
    <p:sldId id="275" r:id="rId19"/>
  </p:sldIdLst>
  <p:sldSz cx="9144000" cy="5143500" type="screen16x9"/>
  <p:notesSz cx="6858000" cy="9144000"/>
  <p:embeddedFontLst>
    <p:embeddedFont>
      <p:font typeface="Century Gothic" panose="020B0502020202020204" pitchFamily="34" charset="0"/>
      <p:regular r:id="rId21"/>
      <p:bold r:id="rId22"/>
      <p:italic r:id="rId23"/>
      <p:boldItalic r:id="rId24"/>
    </p:embeddedFont>
    <p:embeddedFont>
      <p:font typeface="Lato" panose="020F0502020204030203" pitchFamily="34" charset="0"/>
      <p:regular r:id="rId25"/>
      <p:bold r:id="rId26"/>
      <p:italic r:id="rId27"/>
      <p:boldItalic r:id="rId28"/>
    </p:embeddedFont>
    <p:embeddedFont>
      <p:font typeface="Merriweather" panose="00000500000000000000" pitchFamily="2" charset="0"/>
      <p:regular r:id="rId29"/>
      <p:bold r:id="rId30"/>
      <p:italic r:id="rId31"/>
      <p:boldItalic r:id="rId32"/>
    </p:embeddedFont>
    <p:embeddedFont>
      <p:font typeface="Wingdings 3" panose="05040102010807070707" pitchFamily="18" charset="2"/>
      <p:regular r:id="rId3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92" autoAdjust="0"/>
    <p:restoredTop sz="94660"/>
  </p:normalViewPr>
  <p:slideViewPr>
    <p:cSldViewPr snapToGrid="0">
      <p:cViewPr varScale="1">
        <p:scale>
          <a:sx n="110" d="100"/>
          <a:sy n="110" d="100"/>
        </p:scale>
        <p:origin x="63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bd4f78c37f_0_6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bd4f78c37f_0_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bd4f78c37f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bd4f78c37f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bd4f78c37f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bd4f78c37f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bd4f78c37f_0_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bd4f78c37f_0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bd4f78c37f_0_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bd4f78c37f_0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3771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bd4f78c37f_0_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bd4f78c37f_0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29518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bd4f78c37f_0_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bd4f78c37f_0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66973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bd4f78c37f_0_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bd4f78c37f_0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2777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d4f78c37f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d4f78c37f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bd4f78c37f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bd4f78c37f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bd4f78c37f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bd4f78c37f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bd4f78c37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bd4f78c37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bd4f78c37f_0_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bd4f78c37f_0_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bd4f78c37f_0_6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bd4f78c37f_0_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bd4f78c37f_0_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bd4f78c37f_0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bd4f78c37f_0_6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bd4f78c37f_0_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085850"/>
            <a:ext cx="6619244" cy="2497186"/>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bg2">
                    <a:lumMod val="40000"/>
                    <a:lumOff val="6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8739813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3600440"/>
            <a:ext cx="6619243"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216" y="514350"/>
            <a:ext cx="6619244" cy="27305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7" y="4025494"/>
            <a:ext cx="6619242"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2412112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6619244" cy="1485900"/>
          </a:xfrm>
        </p:spPr>
        <p:txBody>
          <a:bodyPr/>
          <a:lstStyle>
            <a:lvl1pPr>
              <a:defRPr sz="3600"/>
            </a:lvl1pPr>
          </a:lstStyle>
          <a:p>
            <a:r>
              <a:rPr lang="en-US"/>
              <a:t>Click to edit Master title style</a:t>
            </a:r>
            <a:endParaRPr lang="en-US" dirty="0"/>
          </a:p>
        </p:txBody>
      </p:sp>
      <p:sp>
        <p:nvSpPr>
          <p:cNvPr id="8" name="Text Placeholder 3"/>
          <p:cNvSpPr>
            <a:spLocks noGrp="1"/>
          </p:cNvSpPr>
          <p:nvPr>
            <p:ph type="body" sz="half" idx="2"/>
          </p:nvPr>
        </p:nvSpPr>
        <p:spPr>
          <a:xfrm>
            <a:off x="866216" y="2743200"/>
            <a:ext cx="6619244" cy="177165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5463456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101" y="1085850"/>
            <a:ext cx="5999486" cy="1742531"/>
          </a:xfrm>
        </p:spPr>
        <p:txBody>
          <a:bodyPr/>
          <a:lstStyle>
            <a:lvl1pPr>
              <a:defRPr sz="3600"/>
            </a:lvl1pPr>
          </a:lstStyle>
          <a:p>
            <a:r>
              <a:rPr lang="en-US"/>
              <a:t>Click to edit Master title style</a:t>
            </a:r>
            <a:endParaRPr lang="en-US" dirty="0"/>
          </a:p>
        </p:txBody>
      </p:sp>
      <p:sp>
        <p:nvSpPr>
          <p:cNvPr id="11" name="Text Placeholder 3"/>
          <p:cNvSpPr>
            <a:spLocks noGrp="1"/>
          </p:cNvSpPr>
          <p:nvPr>
            <p:ph type="body" sz="half" idx="14"/>
          </p:nvPr>
        </p:nvSpPr>
        <p:spPr>
          <a:xfrm>
            <a:off x="1447800" y="2828380"/>
            <a:ext cx="5459737" cy="256631"/>
          </a:xfrm>
        </p:spPr>
        <p:txBody>
          <a:bodyPr vert="horz" lIns="91440" tIns="45720" rIns="91440" bIns="45720" rtlCol="0" anchor="t">
            <a:normAutofit/>
          </a:bodyPr>
          <a:lstStyle>
            <a:lvl1pPr marL="0" indent="0">
              <a:buNone/>
              <a:defRPr lang="en-US" sz="1050" b="0" i="0" kern="1200" cap="small" dirty="0">
                <a:solidFill>
                  <a:schemeClr val="bg2">
                    <a:lumMod val="40000"/>
                    <a:lumOff val="60000"/>
                  </a:schemeClr>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lvl="0" indent="0">
              <a:buNone/>
            </a:pPr>
            <a:r>
              <a:rPr lang="en-US"/>
              <a:t>Click to 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2" name="TextBox 11"/>
          <p:cNvSpPr txBox="1"/>
          <p:nvPr/>
        </p:nvSpPr>
        <p:spPr>
          <a:xfrm>
            <a:off x="673721" y="728440"/>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
        <p:nvSpPr>
          <p:cNvPr id="15" name="TextBox 14"/>
          <p:cNvSpPr txBox="1"/>
          <p:nvPr/>
        </p:nvSpPr>
        <p:spPr>
          <a:xfrm>
            <a:off x="6997868" y="1960341"/>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18324431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2343151"/>
            <a:ext cx="6619245" cy="123988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none">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8437934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74710" y="1485900"/>
            <a:ext cx="2210150"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489347" y="2000250"/>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2745" y="1485900"/>
            <a:ext cx="2202181"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2904829" y="2000250"/>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1485900"/>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343525" y="2000250"/>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11/26/2021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5444537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89347" y="3188212"/>
            <a:ext cx="2205038"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489347" y="1657350"/>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489347" y="3620409"/>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7032" y="3188212"/>
            <a:ext cx="219789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2917031" y="1657350"/>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2916016" y="3620408"/>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3188212"/>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5343525" y="1657350"/>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5343432" y="3620406"/>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9" name="Straight Connector 18"/>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11/26/2021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0575475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8747750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322660"/>
            <a:ext cx="1314451" cy="4369594"/>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348" y="665561"/>
            <a:ext cx="5567362" cy="4026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00309900"/>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1"/>
        <p:cNvGrpSpPr/>
        <p:nvPr/>
      </p:nvGrpSpPr>
      <p:grpSpPr>
        <a:xfrm>
          <a:off x="0" y="0"/>
          <a:ext cx="0" cy="0"/>
          <a:chOff x="0" y="0"/>
          <a:chExt cx="0" cy="0"/>
        </a:xfrm>
      </p:grpSpPr>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1132872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9"/>
        <p:cNvGrpSpPr/>
        <p:nvPr/>
      </p:nvGrpSpPr>
      <p:grpSpPr>
        <a:xfrm>
          <a:off x="0" y="0"/>
          <a:ext cx="0" cy="0"/>
          <a:chOff x="0" y="0"/>
          <a:chExt cx="0" cy="0"/>
        </a:xfrm>
      </p:grpSpPr>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360409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2443060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146300"/>
            <a:ext cx="6619243" cy="143673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all">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893189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485" y="1545432"/>
            <a:ext cx="3297254" cy="3146822"/>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0870" y="1542069"/>
            <a:ext cx="3297256" cy="315018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4700686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485"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7485"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0872"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240872"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2479292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11/26/2021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1581267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11/26/2021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59195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5" y="1085850"/>
            <a:ext cx="2550798" cy="108585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588462" y="1085850"/>
            <a:ext cx="3896998" cy="3429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215" y="2346961"/>
            <a:ext cx="2550797" cy="21716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11/26/2021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5149634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390644"/>
            <a:ext cx="3819680" cy="1181106"/>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2160" y="857250"/>
            <a:ext cx="2400300"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6" y="2743200"/>
            <a:ext cx="3813734" cy="10287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4894103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5.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4.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1">
            <a:extLst>
              <a:ext uri="{28A0092B-C50C-407E-A947-70E740481C1C}">
                <a14:useLocalDpi xmlns:a14="http://schemas.microsoft.com/office/drawing/2010/main" val="0"/>
              </a:ext>
            </a:extLst>
          </a:blip>
          <a:srcRect l="3613"/>
          <a:stretch/>
        </p:blipFill>
        <p:spPr>
          <a:xfrm>
            <a:off x="0" y="2002264"/>
            <a:ext cx="3027759" cy="3141236"/>
          </a:xfrm>
          <a:prstGeom prst="rect">
            <a:avLst/>
          </a:prstGeom>
        </p:spPr>
      </p:pic>
      <p:pic>
        <p:nvPicPr>
          <p:cNvPr id="7" name="Picture 6"/>
          <p:cNvPicPr>
            <a:picLocks noChangeAspect="1"/>
          </p:cNvPicPr>
          <p:nvPr/>
        </p:nvPicPr>
        <p:blipFill rotWithShape="1">
          <a:blip r:embed="rId22">
            <a:extLst>
              <a:ext uri="{28A0092B-C50C-407E-A947-70E740481C1C}">
                <a14:useLocalDpi xmlns:a14="http://schemas.microsoft.com/office/drawing/2010/main" val="0"/>
              </a:ext>
            </a:extLst>
          </a:blip>
          <a:srcRect l="35640"/>
          <a:stretch/>
        </p:blipFill>
        <p:spPr>
          <a:xfrm>
            <a:off x="0" y="2169261"/>
            <a:ext cx="1141809" cy="1774090"/>
          </a:xfrm>
          <a:prstGeom prst="rect">
            <a:avLst/>
          </a:prstGeom>
        </p:spPr>
      </p:pic>
      <p:sp>
        <p:nvSpPr>
          <p:cNvPr id="16" name="Oval 15"/>
          <p:cNvSpPr/>
          <p:nvPr/>
        </p:nvSpPr>
        <p:spPr>
          <a:xfrm>
            <a:off x="6456759" y="1257300"/>
            <a:ext cx="2114550" cy="211455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3">
            <a:extLst>
              <a:ext uri="{28A0092B-C50C-407E-A947-70E740481C1C}">
                <a14:useLocalDpi xmlns:a14="http://schemas.microsoft.com/office/drawing/2010/main" val="0"/>
              </a:ext>
            </a:extLst>
          </a:blip>
          <a:srcRect t="28813"/>
          <a:stretch/>
        </p:blipFill>
        <p:spPr>
          <a:xfrm>
            <a:off x="5999560" y="1"/>
            <a:ext cx="1202540" cy="856055"/>
          </a:xfrm>
          <a:prstGeom prst="rect">
            <a:avLst/>
          </a:prstGeom>
        </p:spPr>
      </p:pic>
      <p:pic>
        <p:nvPicPr>
          <p:cNvPr id="10" name="Picture 9"/>
          <p:cNvPicPr>
            <a:picLocks noChangeAspect="1"/>
          </p:cNvPicPr>
          <p:nvPr/>
        </p:nvPicPr>
        <p:blipFill rotWithShape="1">
          <a:blip r:embed="rId24">
            <a:extLst>
              <a:ext uri="{28A0092B-C50C-407E-A947-70E740481C1C}">
                <a14:useLocalDpi xmlns:a14="http://schemas.microsoft.com/office/drawing/2010/main" val="0"/>
              </a:ext>
            </a:extLst>
          </a:blip>
          <a:srcRect b="23320"/>
          <a:stretch/>
        </p:blipFill>
        <p:spPr>
          <a:xfrm>
            <a:off x="6454408" y="4572000"/>
            <a:ext cx="745301" cy="571500"/>
          </a:xfrm>
          <a:prstGeom prst="rect">
            <a:avLst/>
          </a:prstGeom>
        </p:spPr>
      </p:pic>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339538"/>
            <a:ext cx="7053542" cy="10503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484" y="1539689"/>
            <a:ext cx="6709906" cy="314661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616730" y="1343026"/>
            <a:ext cx="742949" cy="228599"/>
          </a:xfrm>
          <a:prstGeom prst="rect">
            <a:avLst/>
          </a:prstGeom>
        </p:spPr>
        <p:txBody>
          <a:bodyPr vert="horz" lIns="91440" tIns="45720" rIns="91440" bIns="45720" rtlCol="0" anchor="t"/>
          <a:lstStyle>
            <a:lvl1pPr algn="l">
              <a:defRPr sz="825" b="0" i="0">
                <a:solidFill>
                  <a:schemeClr val="tx1">
                    <a:tint val="75000"/>
                    <a:alpha val="60000"/>
                  </a:schemeClr>
                </a:solidFill>
              </a:defRPr>
            </a:lvl1pPr>
          </a:lstStyle>
          <a:p>
            <a:fld id="{4AAD347D-5ACD-4C99-B74B-A9C85AD731AF}" type="datetimeFigureOut">
              <a:rPr lang="en-US" dirty="0"/>
              <a:t>11/26/2021</a:t>
            </a:fld>
            <a:endParaRPr lang="en-US" dirty="0"/>
          </a:p>
        </p:txBody>
      </p:sp>
      <p:sp>
        <p:nvSpPr>
          <p:cNvPr id="5" name="Footer Placeholder 4"/>
          <p:cNvSpPr>
            <a:spLocks noGrp="1"/>
          </p:cNvSpPr>
          <p:nvPr>
            <p:ph type="ftr" sz="quarter" idx="3"/>
          </p:nvPr>
        </p:nvSpPr>
        <p:spPr>
          <a:xfrm rot="5400000">
            <a:off x="6713680" y="2418973"/>
            <a:ext cx="2894846" cy="228601"/>
          </a:xfrm>
          <a:prstGeom prst="rect">
            <a:avLst/>
          </a:prstGeom>
        </p:spPr>
        <p:txBody>
          <a:bodyPr vert="horz" lIns="91440" tIns="45720" rIns="91440" bIns="45720" rtlCol="0" anchor="b"/>
          <a:lstStyle>
            <a:lvl1pPr algn="l">
              <a:defRPr sz="825"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7764406" y="221797"/>
            <a:ext cx="628649" cy="575765"/>
          </a:xfrm>
          <a:prstGeom prst="rect">
            <a:avLst/>
          </a:prstGeom>
        </p:spPr>
        <p:txBody>
          <a:bodyPr vert="horz" lIns="91440" tIns="45720" rIns="91440" bIns="45720" rtlCol="0" anchor="b"/>
          <a:lstStyle>
            <a:lvl1pPr algn="ctr">
              <a:defRPr sz="2100" b="0" i="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8224752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hf sldNum="0" hdr="0" ftr="0" dt="0"/>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bg2">
            <a:lumMod val="40000"/>
            <a:lumOff val="60000"/>
          </a:schemeClr>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5pPr>
      <a:lvl6pPr marL="187950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755073" y="1226288"/>
            <a:ext cx="8210127" cy="692467"/>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sz="3300" dirty="0"/>
              <a:t>Face Recognition Attendance System</a:t>
            </a:r>
            <a:endParaRPr sz="3300" dirty="0"/>
          </a:p>
        </p:txBody>
      </p:sp>
      <p:sp>
        <p:nvSpPr>
          <p:cNvPr id="135" name="Google Shape;135;p13"/>
          <p:cNvSpPr txBox="1">
            <a:spLocks noGrp="1"/>
          </p:cNvSpPr>
          <p:nvPr>
            <p:ph type="subTitle" idx="1"/>
          </p:nvPr>
        </p:nvSpPr>
        <p:spPr>
          <a:xfrm>
            <a:off x="5083950" y="2801050"/>
            <a:ext cx="3470700" cy="162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dirty="0"/>
              <a:t>Presented By:</a:t>
            </a:r>
            <a:endParaRPr sz="2000" b="1" dirty="0"/>
          </a:p>
          <a:p>
            <a:pPr marL="0" lvl="0" indent="0" algn="l" rtl="0">
              <a:spcBef>
                <a:spcPts val="0"/>
              </a:spcBef>
              <a:spcAft>
                <a:spcPts val="0"/>
              </a:spcAft>
              <a:buNone/>
            </a:pPr>
            <a:endParaRPr lang="en-IN" sz="2000" b="1" dirty="0"/>
          </a:p>
          <a:p>
            <a:pPr marL="0" lvl="0" indent="0" algn="l" rtl="0">
              <a:spcBef>
                <a:spcPts val="0"/>
              </a:spcBef>
              <a:spcAft>
                <a:spcPts val="0"/>
              </a:spcAft>
              <a:buNone/>
            </a:pPr>
            <a:r>
              <a:rPr lang="en-IN" sz="2000" b="1" dirty="0"/>
              <a:t>Satyam(191500730)</a:t>
            </a:r>
            <a:endParaRPr sz="2000" b="1" dirty="0"/>
          </a:p>
          <a:p>
            <a:pPr marL="0" lvl="0" indent="0" algn="l" rtl="0">
              <a:spcBef>
                <a:spcPts val="0"/>
              </a:spcBef>
              <a:spcAft>
                <a:spcPts val="0"/>
              </a:spcAft>
              <a:buNone/>
            </a:pPr>
            <a:endParaRPr sz="1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2098145" y="199786"/>
            <a:ext cx="62244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b="1" dirty="0"/>
              <a:t>2. </a:t>
            </a:r>
            <a:r>
              <a:rPr lang="en-IN" sz="3000" b="1" dirty="0"/>
              <a:t>M</a:t>
            </a:r>
            <a:r>
              <a:rPr lang="en" sz="3000" b="1" dirty="0"/>
              <a:t>ain Section</a:t>
            </a:r>
            <a:endParaRPr sz="3000" b="1" dirty="0"/>
          </a:p>
        </p:txBody>
      </p:sp>
      <p:pic>
        <p:nvPicPr>
          <p:cNvPr id="3" name="Picture 2">
            <a:extLst>
              <a:ext uri="{FF2B5EF4-FFF2-40B4-BE49-F238E27FC236}">
                <a16:creationId xmlns:a16="http://schemas.microsoft.com/office/drawing/2014/main" id="{3B00E062-75B2-4C47-9B5B-E9DA4F7766D1}"/>
              </a:ext>
            </a:extLst>
          </p:cNvPr>
          <p:cNvPicPr>
            <a:picLocks noChangeAspect="1"/>
          </p:cNvPicPr>
          <p:nvPr/>
        </p:nvPicPr>
        <p:blipFill>
          <a:blip r:embed="rId3"/>
          <a:stretch>
            <a:fillRect/>
          </a:stretch>
        </p:blipFill>
        <p:spPr>
          <a:xfrm>
            <a:off x="630382" y="875000"/>
            <a:ext cx="7502236" cy="422000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2"/>
          <p:cNvSpPr txBox="1">
            <a:spLocks noGrp="1"/>
          </p:cNvSpPr>
          <p:nvPr>
            <p:ph type="title"/>
          </p:nvPr>
        </p:nvSpPr>
        <p:spPr>
          <a:xfrm>
            <a:off x="2169971" y="185931"/>
            <a:ext cx="61527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b="1" dirty="0"/>
              <a:t>3. Student Details</a:t>
            </a:r>
            <a:endParaRPr sz="3000" b="1" dirty="0"/>
          </a:p>
        </p:txBody>
      </p:sp>
      <p:pic>
        <p:nvPicPr>
          <p:cNvPr id="3" name="Picture 2">
            <a:extLst>
              <a:ext uri="{FF2B5EF4-FFF2-40B4-BE49-F238E27FC236}">
                <a16:creationId xmlns:a16="http://schemas.microsoft.com/office/drawing/2014/main" id="{55C6A876-CF1F-4082-ABC4-E06BC5FB6D4F}"/>
              </a:ext>
            </a:extLst>
          </p:cNvPr>
          <p:cNvPicPr>
            <a:picLocks noChangeAspect="1"/>
          </p:cNvPicPr>
          <p:nvPr/>
        </p:nvPicPr>
        <p:blipFill>
          <a:blip r:embed="rId3"/>
          <a:stretch>
            <a:fillRect/>
          </a:stretch>
        </p:blipFill>
        <p:spPr>
          <a:xfrm>
            <a:off x="561109" y="904009"/>
            <a:ext cx="7536873" cy="423949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3"/>
          <p:cNvSpPr txBox="1">
            <a:spLocks noGrp="1"/>
          </p:cNvSpPr>
          <p:nvPr>
            <p:ph type="title"/>
          </p:nvPr>
        </p:nvSpPr>
        <p:spPr>
          <a:xfrm>
            <a:off x="2149709" y="158223"/>
            <a:ext cx="61380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b="1" dirty="0"/>
              <a:t>4. Train Data Section</a:t>
            </a:r>
            <a:endParaRPr sz="3000" b="1" dirty="0"/>
          </a:p>
        </p:txBody>
      </p:sp>
      <p:pic>
        <p:nvPicPr>
          <p:cNvPr id="3" name="Picture 2">
            <a:extLst>
              <a:ext uri="{FF2B5EF4-FFF2-40B4-BE49-F238E27FC236}">
                <a16:creationId xmlns:a16="http://schemas.microsoft.com/office/drawing/2014/main" id="{FDC99971-CA01-40B6-A631-82B594747EB4}"/>
              </a:ext>
            </a:extLst>
          </p:cNvPr>
          <p:cNvPicPr>
            <a:picLocks noChangeAspect="1"/>
          </p:cNvPicPr>
          <p:nvPr/>
        </p:nvPicPr>
        <p:blipFill>
          <a:blip r:embed="rId3"/>
          <a:stretch>
            <a:fillRect/>
          </a:stretch>
        </p:blipFill>
        <p:spPr>
          <a:xfrm>
            <a:off x="803563" y="826077"/>
            <a:ext cx="7675418" cy="431742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4"/>
          <p:cNvSpPr txBox="1">
            <a:spLocks noGrp="1"/>
          </p:cNvSpPr>
          <p:nvPr>
            <p:ph type="title"/>
          </p:nvPr>
        </p:nvSpPr>
        <p:spPr>
          <a:xfrm>
            <a:off x="2471786" y="88950"/>
            <a:ext cx="57468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b="1" dirty="0"/>
              <a:t>5.Attendance Section</a:t>
            </a:r>
            <a:endParaRPr sz="3000" b="1" dirty="0"/>
          </a:p>
        </p:txBody>
      </p:sp>
      <p:pic>
        <p:nvPicPr>
          <p:cNvPr id="3" name="Picture 2">
            <a:extLst>
              <a:ext uri="{FF2B5EF4-FFF2-40B4-BE49-F238E27FC236}">
                <a16:creationId xmlns:a16="http://schemas.microsoft.com/office/drawing/2014/main" id="{441D3D51-94E9-49EC-84E2-3CCF0302A5C9}"/>
              </a:ext>
            </a:extLst>
          </p:cNvPr>
          <p:cNvPicPr>
            <a:picLocks noChangeAspect="1"/>
          </p:cNvPicPr>
          <p:nvPr/>
        </p:nvPicPr>
        <p:blipFill>
          <a:blip r:embed="rId3"/>
          <a:stretch>
            <a:fillRect/>
          </a:stretch>
        </p:blipFill>
        <p:spPr>
          <a:xfrm>
            <a:off x="865909" y="896216"/>
            <a:ext cx="7550727" cy="424728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7"/>
          <p:cNvSpPr txBox="1">
            <a:spLocks noGrp="1"/>
          </p:cNvSpPr>
          <p:nvPr>
            <p:ph type="ctrTitle"/>
          </p:nvPr>
        </p:nvSpPr>
        <p:spPr>
          <a:xfrm>
            <a:off x="2063250" y="0"/>
            <a:ext cx="5422210" cy="105414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6.Face Detection Page</a:t>
            </a:r>
            <a:endParaRPr sz="3600" dirty="0"/>
          </a:p>
        </p:txBody>
      </p:sp>
      <p:sp>
        <p:nvSpPr>
          <p:cNvPr id="218" name="Google Shape;218;p27"/>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   </a:t>
            </a:r>
            <a:endParaRPr/>
          </a:p>
        </p:txBody>
      </p:sp>
      <p:pic>
        <p:nvPicPr>
          <p:cNvPr id="5" name="Picture 4">
            <a:extLst>
              <a:ext uri="{FF2B5EF4-FFF2-40B4-BE49-F238E27FC236}">
                <a16:creationId xmlns:a16="http://schemas.microsoft.com/office/drawing/2014/main" id="{3DC3FABB-3868-41C7-9F95-3B032496C447}"/>
              </a:ext>
            </a:extLst>
          </p:cNvPr>
          <p:cNvPicPr>
            <a:picLocks noChangeAspect="1"/>
          </p:cNvPicPr>
          <p:nvPr/>
        </p:nvPicPr>
        <p:blipFill>
          <a:blip r:embed="rId3"/>
          <a:stretch>
            <a:fillRect/>
          </a:stretch>
        </p:blipFill>
        <p:spPr>
          <a:xfrm>
            <a:off x="703118" y="728663"/>
            <a:ext cx="7737764" cy="435249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7"/>
          <p:cNvSpPr txBox="1">
            <a:spLocks noGrp="1"/>
          </p:cNvSpPr>
          <p:nvPr>
            <p:ph type="ctrTitle"/>
          </p:nvPr>
        </p:nvSpPr>
        <p:spPr>
          <a:xfrm>
            <a:off x="2063250" y="1"/>
            <a:ext cx="542221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7.Photos Section</a:t>
            </a:r>
            <a:endParaRPr sz="3600" dirty="0"/>
          </a:p>
        </p:txBody>
      </p:sp>
      <p:sp>
        <p:nvSpPr>
          <p:cNvPr id="218" name="Google Shape;218;p27"/>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   </a:t>
            </a:r>
            <a:endParaRPr/>
          </a:p>
        </p:txBody>
      </p:sp>
      <p:pic>
        <p:nvPicPr>
          <p:cNvPr id="3" name="Picture 2">
            <a:extLst>
              <a:ext uri="{FF2B5EF4-FFF2-40B4-BE49-F238E27FC236}">
                <a16:creationId xmlns:a16="http://schemas.microsoft.com/office/drawing/2014/main" id="{689DA68A-B6D8-4A05-8791-E3D3EB224833}"/>
              </a:ext>
            </a:extLst>
          </p:cNvPr>
          <p:cNvPicPr>
            <a:picLocks noChangeAspect="1"/>
          </p:cNvPicPr>
          <p:nvPr/>
        </p:nvPicPr>
        <p:blipFill>
          <a:blip r:embed="rId3"/>
          <a:stretch>
            <a:fillRect/>
          </a:stretch>
        </p:blipFill>
        <p:spPr>
          <a:xfrm>
            <a:off x="649432" y="626701"/>
            <a:ext cx="7845136" cy="4412889"/>
          </a:xfrm>
          <a:prstGeom prst="rect">
            <a:avLst/>
          </a:prstGeom>
        </p:spPr>
      </p:pic>
    </p:spTree>
    <p:extLst>
      <p:ext uri="{BB962C8B-B14F-4D97-AF65-F5344CB8AC3E}">
        <p14:creationId xmlns:p14="http://schemas.microsoft.com/office/powerpoint/2010/main" val="3617818921"/>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7"/>
          <p:cNvSpPr txBox="1">
            <a:spLocks noGrp="1"/>
          </p:cNvSpPr>
          <p:nvPr>
            <p:ph type="ctrTitle"/>
          </p:nvPr>
        </p:nvSpPr>
        <p:spPr>
          <a:xfrm>
            <a:off x="2063250" y="1"/>
            <a:ext cx="542221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dirty="0"/>
              <a:t>Scope for future work</a:t>
            </a:r>
            <a:endParaRPr sz="3600" dirty="0"/>
          </a:p>
        </p:txBody>
      </p:sp>
      <p:sp>
        <p:nvSpPr>
          <p:cNvPr id="218" name="Google Shape;218;p27"/>
          <p:cNvSpPr txBox="1">
            <a:spLocks noGrp="1"/>
          </p:cNvSpPr>
          <p:nvPr>
            <p:ph type="subTitle" idx="1"/>
          </p:nvPr>
        </p:nvSpPr>
        <p:spPr>
          <a:xfrm>
            <a:off x="1046325" y="1272886"/>
            <a:ext cx="6619244" cy="258041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1800" b="1" dirty="0"/>
              <a:t>Further, 2 or more IP cameras can be employed and each image can be processed separately. The results of these can be merged to obtain better results and accuracy in denser classrooms</a:t>
            </a:r>
          </a:p>
          <a:p>
            <a:pPr marL="0" lvl="0" indent="0" algn="l" rtl="0">
              <a:spcBef>
                <a:spcPts val="0"/>
              </a:spcBef>
              <a:spcAft>
                <a:spcPts val="0"/>
              </a:spcAft>
              <a:buNone/>
            </a:pPr>
            <a:endParaRPr lang="en-US" sz="1800" b="1" dirty="0"/>
          </a:p>
          <a:p>
            <a:pPr marL="0" lvl="0" indent="0" algn="l" rtl="0">
              <a:spcBef>
                <a:spcPts val="0"/>
              </a:spcBef>
              <a:spcAft>
                <a:spcPts val="0"/>
              </a:spcAft>
              <a:buNone/>
            </a:pPr>
            <a:endParaRPr lang="en-US" sz="1800" b="1" dirty="0"/>
          </a:p>
          <a:p>
            <a:pPr marL="0" lvl="0" indent="0" algn="l" rtl="0">
              <a:spcBef>
                <a:spcPts val="0"/>
              </a:spcBef>
              <a:spcAft>
                <a:spcPts val="0"/>
              </a:spcAft>
              <a:buNone/>
            </a:pPr>
            <a:r>
              <a:rPr lang="en-US" sz="1800" b="1" dirty="0"/>
              <a:t>And in this project time for the specific time appearance of object can also be increased.</a:t>
            </a:r>
            <a:endParaRPr sz="1800" b="1" dirty="0"/>
          </a:p>
        </p:txBody>
      </p:sp>
    </p:spTree>
    <p:extLst>
      <p:ext uri="{BB962C8B-B14F-4D97-AF65-F5344CB8AC3E}">
        <p14:creationId xmlns:p14="http://schemas.microsoft.com/office/powerpoint/2010/main" val="69256735"/>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7"/>
          <p:cNvSpPr txBox="1">
            <a:spLocks noGrp="1"/>
          </p:cNvSpPr>
          <p:nvPr>
            <p:ph type="ctrTitle"/>
          </p:nvPr>
        </p:nvSpPr>
        <p:spPr>
          <a:xfrm>
            <a:off x="2063250" y="1"/>
            <a:ext cx="542221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dirty="0"/>
              <a:t>Conclusion</a:t>
            </a:r>
            <a:endParaRPr sz="3600" dirty="0"/>
          </a:p>
        </p:txBody>
      </p:sp>
      <p:sp>
        <p:nvSpPr>
          <p:cNvPr id="218" name="Google Shape;218;p27"/>
          <p:cNvSpPr txBox="1">
            <a:spLocks noGrp="1"/>
          </p:cNvSpPr>
          <p:nvPr>
            <p:ph type="subTitle" idx="1"/>
          </p:nvPr>
        </p:nvSpPr>
        <p:spPr>
          <a:xfrm>
            <a:off x="1046325" y="1272886"/>
            <a:ext cx="6619244" cy="2580410"/>
          </a:xfrm>
          <a:prstGeom prst="rect">
            <a:avLst/>
          </a:prstGeom>
        </p:spPr>
        <p:txBody>
          <a:bodyPr spcFirstLastPara="1" wrap="square" lIns="91425" tIns="91425" rIns="91425" bIns="91425" anchor="t" anchorCtr="0">
            <a:normAutofit fontScale="92500" lnSpcReduction="20000"/>
          </a:bodyPr>
          <a:lstStyle/>
          <a:p>
            <a:pPr marL="0" lvl="0" indent="0" rtl="0">
              <a:spcBef>
                <a:spcPts val="0"/>
              </a:spcBef>
              <a:spcAft>
                <a:spcPts val="0"/>
              </a:spcAft>
              <a:buNone/>
            </a:pPr>
            <a:r>
              <a:rPr lang="en-US" sz="2000" b="1" dirty="0"/>
              <a:t>a reliable, secure, fast and an efficient system has been developed replacing a manual and unreliable system. This system can be implemented for better results regarding the management of attendance and leaves. The system will save time, reduce the amount of work the administration has to do and will replace the stationery material with electronic apparatus and reduces the amount of human resource required for the purpose</a:t>
            </a:r>
            <a:r>
              <a:rPr lang="en-US" sz="2000" dirty="0"/>
              <a:t>. </a:t>
            </a:r>
            <a:endParaRPr sz="1800" dirty="0"/>
          </a:p>
        </p:txBody>
      </p:sp>
    </p:spTree>
    <p:extLst>
      <p:ext uri="{BB962C8B-B14F-4D97-AF65-F5344CB8AC3E}">
        <p14:creationId xmlns:p14="http://schemas.microsoft.com/office/powerpoint/2010/main" val="1763422963"/>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7"/>
          <p:cNvSpPr txBox="1">
            <a:spLocks noGrp="1"/>
          </p:cNvSpPr>
          <p:nvPr>
            <p:ph type="ctrTitle"/>
          </p:nvPr>
        </p:nvSpPr>
        <p:spPr>
          <a:xfrm>
            <a:off x="1924704" y="1844387"/>
            <a:ext cx="542221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Thank you</a:t>
            </a:r>
            <a:br>
              <a:rPr lang="en-US" sz="3600" dirty="0"/>
            </a:br>
            <a:endParaRPr sz="3600" dirty="0"/>
          </a:p>
        </p:txBody>
      </p:sp>
      <p:sp>
        <p:nvSpPr>
          <p:cNvPr id="218" name="Google Shape;218;p27"/>
          <p:cNvSpPr txBox="1">
            <a:spLocks noGrp="1"/>
          </p:cNvSpPr>
          <p:nvPr>
            <p:ph type="subTitle" idx="1"/>
          </p:nvPr>
        </p:nvSpPr>
        <p:spPr>
          <a:xfrm>
            <a:off x="5562599" y="5645725"/>
            <a:ext cx="2102969" cy="48492"/>
          </a:xfrm>
          <a:prstGeom prst="rect">
            <a:avLst/>
          </a:prstGeom>
        </p:spPr>
        <p:txBody>
          <a:bodyPr spcFirstLastPara="1" wrap="square" lIns="91425" tIns="91425" rIns="91425" bIns="91425" anchor="t" anchorCtr="0">
            <a:normAutofit fontScale="25000" lnSpcReduction="20000"/>
          </a:bodyPr>
          <a:lstStyle/>
          <a:p>
            <a:pPr marL="0" lvl="0" indent="0" rtl="0">
              <a:spcBef>
                <a:spcPts val="0"/>
              </a:spcBef>
              <a:spcAft>
                <a:spcPts val="0"/>
              </a:spcAft>
              <a:buNone/>
            </a:pPr>
            <a:endParaRPr sz="1800" dirty="0"/>
          </a:p>
        </p:txBody>
      </p:sp>
    </p:spTree>
    <p:extLst>
      <p:ext uri="{BB962C8B-B14F-4D97-AF65-F5344CB8AC3E}">
        <p14:creationId xmlns:p14="http://schemas.microsoft.com/office/powerpoint/2010/main" val="1871492900"/>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706450"/>
            <a:ext cx="7038900" cy="10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200" dirty="0"/>
              <a:t>OUTLINE</a:t>
            </a:r>
            <a:endParaRPr sz="3800" dirty="0"/>
          </a:p>
        </p:txBody>
      </p:sp>
      <p:sp>
        <p:nvSpPr>
          <p:cNvPr id="141" name="Google Shape;141;p14"/>
          <p:cNvSpPr txBox="1">
            <a:spLocks noGrp="1"/>
          </p:cNvSpPr>
          <p:nvPr>
            <p:ph type="body" idx="1"/>
          </p:nvPr>
        </p:nvSpPr>
        <p:spPr>
          <a:xfrm>
            <a:off x="1297500" y="2069800"/>
            <a:ext cx="7038900" cy="15987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sz="1800" dirty="0"/>
              <a:t>About the Project</a:t>
            </a:r>
            <a:endParaRPr sz="1800" dirty="0"/>
          </a:p>
          <a:p>
            <a:pPr marL="457200" lvl="0" indent="-342900" algn="l" rtl="0">
              <a:spcBef>
                <a:spcPts val="0"/>
              </a:spcBef>
              <a:spcAft>
                <a:spcPts val="0"/>
              </a:spcAft>
              <a:buSzPts val="1800"/>
              <a:buChar char="❖"/>
            </a:pPr>
            <a:r>
              <a:rPr lang="en" sz="1800" dirty="0"/>
              <a:t>Objective </a:t>
            </a:r>
            <a:endParaRPr sz="1800" dirty="0"/>
          </a:p>
          <a:p>
            <a:pPr marL="457200" lvl="0" indent="-342900" algn="l" rtl="0">
              <a:spcBef>
                <a:spcPts val="0"/>
              </a:spcBef>
              <a:spcAft>
                <a:spcPts val="0"/>
              </a:spcAft>
              <a:buSzPts val="1800"/>
              <a:buChar char="❖"/>
            </a:pPr>
            <a:r>
              <a:rPr lang="en" sz="1800" dirty="0"/>
              <a:t>Requirements</a:t>
            </a:r>
            <a:endParaRPr sz="1800" dirty="0"/>
          </a:p>
          <a:p>
            <a:pPr marL="457200" lvl="0" indent="-342900" algn="l" rtl="0">
              <a:spcBef>
                <a:spcPts val="0"/>
              </a:spcBef>
              <a:spcAft>
                <a:spcPts val="0"/>
              </a:spcAft>
              <a:buSzPts val="1800"/>
              <a:buChar char="❖"/>
            </a:pPr>
            <a:r>
              <a:rPr lang="en" sz="1800" dirty="0"/>
              <a:t>Snapshots of the projects</a:t>
            </a:r>
          </a:p>
          <a:p>
            <a:pPr marL="457200" lvl="0" indent="-342900" algn="l" rtl="0">
              <a:spcBef>
                <a:spcPts val="0"/>
              </a:spcBef>
              <a:spcAft>
                <a:spcPts val="0"/>
              </a:spcAft>
              <a:buSzPts val="1800"/>
              <a:buChar char="❖"/>
            </a:pPr>
            <a:r>
              <a:rPr lang="en-IN" sz="1800" dirty="0"/>
              <a:t>S</a:t>
            </a:r>
            <a:r>
              <a:rPr lang="en" sz="1800" dirty="0"/>
              <a:t>cope of this project</a:t>
            </a:r>
          </a:p>
          <a:p>
            <a:pPr marL="457200" lvl="0" indent="-342900" algn="l" rtl="0">
              <a:spcBef>
                <a:spcPts val="0"/>
              </a:spcBef>
              <a:spcAft>
                <a:spcPts val="0"/>
              </a:spcAft>
              <a:buSzPts val="1800"/>
              <a:buChar char="❖"/>
            </a:pPr>
            <a:r>
              <a:rPr lang="en-IN" sz="1800" dirty="0"/>
              <a:t>C</a:t>
            </a:r>
            <a:r>
              <a:rPr lang="en" sz="1800" dirty="0"/>
              <a:t>onclusion  </a:t>
            </a:r>
            <a:endParaRPr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656875"/>
            <a:ext cx="7038900" cy="95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200" dirty="0"/>
              <a:t>ABOUT THE PROJECT</a:t>
            </a:r>
            <a:endParaRPr sz="3200" dirty="0"/>
          </a:p>
        </p:txBody>
      </p:sp>
      <p:sp>
        <p:nvSpPr>
          <p:cNvPr id="147" name="Google Shape;147;p15"/>
          <p:cNvSpPr txBox="1">
            <a:spLocks noGrp="1"/>
          </p:cNvSpPr>
          <p:nvPr>
            <p:ph type="body" idx="1"/>
          </p:nvPr>
        </p:nvSpPr>
        <p:spPr>
          <a:xfrm>
            <a:off x="1297500" y="1883875"/>
            <a:ext cx="7038900" cy="2595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000" dirty="0"/>
              <a:t>This project “Face Recognition Attendance System” has been developed on Python and use </a:t>
            </a:r>
            <a:r>
              <a:rPr lang="en-US" sz="2000" dirty="0" err="1"/>
              <a:t>MySql</a:t>
            </a:r>
            <a:r>
              <a:rPr lang="en-US" sz="2000" dirty="0"/>
              <a:t> to store the data in backend.</a:t>
            </a:r>
          </a:p>
          <a:p>
            <a:pPr marL="457200" lvl="0" indent="-342900" algn="l" rtl="0">
              <a:spcBef>
                <a:spcPts val="0"/>
              </a:spcBef>
              <a:spcAft>
                <a:spcPts val="0"/>
              </a:spcAft>
              <a:buSzPts val="1800"/>
              <a:buChar char="●"/>
            </a:pPr>
            <a:r>
              <a:rPr lang="en-US" sz="2000" dirty="0"/>
              <a:t> This project is very useful to save time of the people who work in industry and useful to save the  time teacher and also student by using automatic attendance system.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0FD1EC-46BB-45E8-B9D7-CD5745849B96}"/>
              </a:ext>
            </a:extLst>
          </p:cNvPr>
          <p:cNvSpPr txBox="1"/>
          <p:nvPr/>
        </p:nvSpPr>
        <p:spPr>
          <a:xfrm>
            <a:off x="623777" y="552892"/>
            <a:ext cx="7938332" cy="4739759"/>
          </a:xfrm>
          <a:prstGeom prst="rect">
            <a:avLst/>
          </a:prstGeom>
          <a:noFill/>
        </p:spPr>
        <p:txBody>
          <a:bodyPr wrap="square">
            <a:spAutoFit/>
          </a:bodyPr>
          <a:lstStyle/>
          <a:p>
            <a:r>
              <a:rPr lang="en-US" sz="3200" dirty="0"/>
              <a:t>Sections in this Application :</a:t>
            </a:r>
            <a:endParaRPr lang="en-US" dirty="0"/>
          </a:p>
          <a:p>
            <a:endParaRPr lang="en-US" dirty="0"/>
          </a:p>
          <a:p>
            <a:r>
              <a:rPr lang="en-US" dirty="0"/>
              <a:t>1 Login Page: to enter in app space just use email and password </a:t>
            </a:r>
          </a:p>
          <a:p>
            <a:endParaRPr lang="en-US" dirty="0"/>
          </a:p>
          <a:p>
            <a:r>
              <a:rPr lang="en-US" dirty="0"/>
              <a:t>2. Student Details: in this page store the student details</a:t>
            </a:r>
          </a:p>
          <a:p>
            <a:endParaRPr lang="en-US" dirty="0"/>
          </a:p>
          <a:p>
            <a:r>
              <a:rPr lang="en-US" dirty="0"/>
              <a:t>3. Train Data: This section train the data which are saved in data 	folder 	by using student details section. </a:t>
            </a:r>
          </a:p>
          <a:p>
            <a:endParaRPr lang="en-US" dirty="0"/>
          </a:p>
          <a:p>
            <a:r>
              <a:rPr lang="en-US" dirty="0"/>
              <a:t>4. Attendance: This section has the attendance data which are 	saved 	by student details section data stored in database</a:t>
            </a:r>
          </a:p>
          <a:p>
            <a:endParaRPr lang="en-US" dirty="0"/>
          </a:p>
          <a:p>
            <a:r>
              <a:rPr lang="en-US" dirty="0"/>
              <a:t>5. Face </a:t>
            </a:r>
            <a:r>
              <a:rPr lang="en-US" dirty="0" err="1"/>
              <a:t>Detetcor</a:t>
            </a:r>
            <a:r>
              <a:rPr lang="en-US" dirty="0"/>
              <a:t>: This section detect the face image. </a:t>
            </a:r>
          </a:p>
          <a:p>
            <a:endParaRPr lang="en-US" dirty="0"/>
          </a:p>
          <a:p>
            <a:r>
              <a:rPr lang="en-US" dirty="0"/>
              <a:t>6. Photos: This section have photos sample</a:t>
            </a:r>
          </a:p>
          <a:p>
            <a:endParaRPr lang="en-IN" dirty="0"/>
          </a:p>
        </p:txBody>
      </p:sp>
    </p:spTree>
    <p:extLst>
      <p:ext uri="{BB962C8B-B14F-4D97-AF65-F5344CB8AC3E}">
        <p14:creationId xmlns:p14="http://schemas.microsoft.com/office/powerpoint/2010/main" val="750360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607300"/>
            <a:ext cx="7038900" cy="818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200"/>
              <a:t>OBJECTIVE</a:t>
            </a:r>
            <a:endParaRPr sz="3200"/>
          </a:p>
        </p:txBody>
      </p:sp>
      <p:sp>
        <p:nvSpPr>
          <p:cNvPr id="153" name="Google Shape;153;p16"/>
          <p:cNvSpPr txBox="1">
            <a:spLocks noGrp="1"/>
          </p:cNvSpPr>
          <p:nvPr>
            <p:ph type="body" idx="1"/>
          </p:nvPr>
        </p:nvSpPr>
        <p:spPr>
          <a:xfrm>
            <a:off x="1297500" y="1759950"/>
            <a:ext cx="7038900" cy="271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000" dirty="0"/>
              <a:t>Instead of using the conventional methods, this proposed system aims to develop an automated system that records the student's attendance by using facial recognition technology. The main objective of this work is to make the attendance marking and management system efficient, time saving, simple and easy. </a:t>
            </a:r>
            <a:endParaRPr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297500" y="458575"/>
            <a:ext cx="7038900" cy="84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200"/>
              <a:t>REQUIREMENTS</a:t>
            </a:r>
            <a:endParaRPr sz="3200"/>
          </a:p>
        </p:txBody>
      </p:sp>
      <p:sp>
        <p:nvSpPr>
          <p:cNvPr id="159" name="Google Shape;159;p17"/>
          <p:cNvSpPr txBox="1">
            <a:spLocks noGrp="1"/>
          </p:cNvSpPr>
          <p:nvPr>
            <p:ph type="body" idx="1"/>
          </p:nvPr>
        </p:nvSpPr>
        <p:spPr>
          <a:xfrm>
            <a:off x="1297500" y="1772350"/>
            <a:ext cx="7038900" cy="2706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dirty="0"/>
              <a:t>Software Specification Used:-</a:t>
            </a:r>
          </a:p>
          <a:p>
            <a:pPr marL="0" lvl="0" indent="0" algn="l" rtl="0">
              <a:spcBef>
                <a:spcPts val="0"/>
              </a:spcBef>
              <a:spcAft>
                <a:spcPts val="0"/>
              </a:spcAft>
              <a:buNone/>
            </a:pPr>
            <a:endParaRPr sz="2000" b="1" dirty="0"/>
          </a:p>
          <a:p>
            <a:pPr marL="457200" lvl="0" indent="-330200" algn="l" rtl="0">
              <a:spcBef>
                <a:spcPts val="0"/>
              </a:spcBef>
              <a:spcAft>
                <a:spcPts val="0"/>
              </a:spcAft>
              <a:buSzPts val="1600"/>
              <a:buChar char="➔"/>
            </a:pPr>
            <a:r>
              <a:rPr lang="en" sz="1600" dirty="0"/>
              <a:t>Languages/Technologies Used: Python, MySql</a:t>
            </a:r>
          </a:p>
          <a:p>
            <a:pPr marL="457200" lvl="0" indent="-330200" algn="l" rtl="0">
              <a:spcBef>
                <a:spcPts val="0"/>
              </a:spcBef>
              <a:spcAft>
                <a:spcPts val="0"/>
              </a:spcAft>
              <a:buSzPts val="1600"/>
              <a:buChar char="➔"/>
            </a:pPr>
            <a:r>
              <a:rPr lang="en" sz="1600" dirty="0"/>
              <a:t>IDE Used: Visual Studio Code</a:t>
            </a:r>
          </a:p>
          <a:p>
            <a:pPr marL="457200" lvl="0" indent="-330200" algn="l" rtl="0">
              <a:spcBef>
                <a:spcPts val="0"/>
              </a:spcBef>
              <a:spcAft>
                <a:spcPts val="0"/>
              </a:spcAft>
              <a:buSzPts val="1600"/>
              <a:buChar char="➔"/>
            </a:pPr>
            <a:r>
              <a:rPr lang="en-IN" sz="2000" dirty="0"/>
              <a:t>User Interface Design: Graphical user interface </a:t>
            </a:r>
            <a:endParaRPr lang="en" sz="1600" dirty="0"/>
          </a:p>
          <a:p>
            <a:pPr marL="457200" lvl="0" indent="-330200" algn="l" rtl="0">
              <a:spcBef>
                <a:spcPts val="0"/>
              </a:spcBef>
              <a:spcAft>
                <a:spcPts val="0"/>
              </a:spcAft>
              <a:buSzPts val="1600"/>
              <a:buChar char="➔"/>
            </a:pPr>
            <a:r>
              <a:rPr lang="en-US" sz="2000" dirty="0"/>
              <a:t>Operating System : window 7 or above , </a:t>
            </a:r>
            <a:r>
              <a:rPr lang="en-US" sz="2000" dirty="0" err="1"/>
              <a:t>linux</a:t>
            </a:r>
            <a:r>
              <a:rPr lang="en-US" sz="2000" dirty="0"/>
              <a:t>, mac </a:t>
            </a:r>
            <a:r>
              <a:rPr lang="en-US" sz="2000" dirty="0" err="1"/>
              <a:t>os</a:t>
            </a:r>
            <a:r>
              <a:rPr lang="en-US" sz="2000" dirty="0"/>
              <a:t> x</a:t>
            </a:r>
          </a:p>
          <a:p>
            <a:pPr marL="457200" lvl="0" indent="-330200" algn="l" rtl="0">
              <a:spcBef>
                <a:spcPts val="0"/>
              </a:spcBef>
              <a:spcAft>
                <a:spcPts val="0"/>
              </a:spcAft>
              <a:buSzPts val="1600"/>
              <a:buChar char="➔"/>
            </a:pPr>
            <a:endParaRPr sz="1600" dirty="0"/>
          </a:p>
          <a:p>
            <a:pPr marL="0" lvl="0" indent="0" algn="l" rtl="0">
              <a:spcBef>
                <a:spcPts val="1200"/>
              </a:spcBef>
              <a:spcAft>
                <a:spcPts val="1200"/>
              </a:spcAft>
              <a:buNone/>
            </a:pPr>
            <a:endParaRPr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1297500" y="1363325"/>
            <a:ext cx="7316400" cy="30366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n" sz="2100" b="1" dirty="0">
                <a:latin typeface="Lato"/>
                <a:ea typeface="Lato"/>
                <a:cs typeface="Lato"/>
                <a:sym typeface="Lato"/>
              </a:rPr>
              <a:t>Hardware Used:</a:t>
            </a:r>
            <a:endParaRPr sz="2100" b="1" dirty="0">
              <a:latin typeface="Lato"/>
              <a:ea typeface="Lato"/>
              <a:cs typeface="Lato"/>
              <a:sym typeface="Lato"/>
            </a:endParaRPr>
          </a:p>
          <a:p>
            <a:pPr marL="120650" lvl="0" algn="l" rtl="0">
              <a:lnSpc>
                <a:spcPct val="115000"/>
              </a:lnSpc>
              <a:spcBef>
                <a:spcPts val="0"/>
              </a:spcBef>
              <a:spcAft>
                <a:spcPts val="0"/>
              </a:spcAft>
              <a:buSzPts val="1700"/>
            </a:pPr>
            <a:r>
              <a:rPr lang="en-US" sz="1800" dirty="0"/>
              <a:t>1.Processor : intel Pentium processor or other 1GHz or more</a:t>
            </a:r>
            <a:br>
              <a:rPr lang="en-US" sz="1100" dirty="0"/>
            </a:br>
            <a:br>
              <a:rPr lang="en-US" sz="1800" dirty="0"/>
            </a:br>
            <a:r>
              <a:rPr lang="en-US" sz="1800" dirty="0"/>
              <a:t>2. Operating System : window 7 or above , </a:t>
            </a:r>
            <a:r>
              <a:rPr lang="en-US" sz="1800" dirty="0" err="1"/>
              <a:t>linux</a:t>
            </a:r>
            <a:r>
              <a:rPr lang="en-US" sz="1800" dirty="0"/>
              <a:t>, mac </a:t>
            </a:r>
            <a:r>
              <a:rPr lang="en-US" sz="1800" dirty="0" err="1"/>
              <a:t>os</a:t>
            </a:r>
            <a:r>
              <a:rPr lang="en-US" sz="1800" dirty="0"/>
              <a:t> x</a:t>
            </a:r>
            <a:br>
              <a:rPr lang="en-US" sz="1800" dirty="0">
                <a:latin typeface="Lato"/>
                <a:ea typeface="Lato"/>
                <a:cs typeface="Lato"/>
                <a:sym typeface="Lato"/>
              </a:rPr>
            </a:br>
            <a:r>
              <a:rPr lang="en-US" sz="1800" dirty="0">
                <a:latin typeface="Lato"/>
                <a:ea typeface="Lato"/>
                <a:cs typeface="Lato"/>
                <a:sym typeface="Lato"/>
              </a:rPr>
              <a:t>3. </a:t>
            </a:r>
            <a:r>
              <a:rPr lang="en-US" sz="1800" dirty="0"/>
              <a:t>RAM : minimum 4GB RAM or above</a:t>
            </a:r>
            <a:br>
              <a:rPr lang="en-US" sz="1800" dirty="0">
                <a:latin typeface="Lato"/>
                <a:ea typeface="Lato"/>
                <a:cs typeface="Lato"/>
                <a:sym typeface="Lato"/>
              </a:rPr>
            </a:br>
            <a:r>
              <a:rPr lang="en-US" sz="1800" dirty="0">
                <a:latin typeface="Lato"/>
                <a:ea typeface="Lato"/>
                <a:cs typeface="Lato"/>
                <a:sym typeface="Lato"/>
              </a:rPr>
              <a:t>4.</a:t>
            </a:r>
            <a:r>
              <a:rPr lang="en-US" sz="1800" dirty="0"/>
              <a:t> Hardware Devices: minimum 32MB graphic card RAM or above </a:t>
            </a:r>
            <a:br>
              <a:rPr lang="en-US" sz="1800" dirty="0"/>
            </a:br>
            <a:r>
              <a:rPr lang="en-US" sz="1800" dirty="0"/>
              <a:t>5. • Hard disk : space of 500GB or above </a:t>
            </a:r>
            <a:endParaRPr sz="1800" dirty="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9"/>
          <p:cNvSpPr txBox="1">
            <a:spLocks noGrp="1"/>
          </p:cNvSpPr>
          <p:nvPr>
            <p:ph type="title"/>
          </p:nvPr>
        </p:nvSpPr>
        <p:spPr>
          <a:xfrm>
            <a:off x="823850" y="731250"/>
            <a:ext cx="6761514" cy="21690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3500" dirty="0">
                <a:latin typeface="Merriweather"/>
                <a:ea typeface="Merriweather"/>
                <a:cs typeface="Merriweather"/>
                <a:sym typeface="Merriweather"/>
              </a:rPr>
              <a:t>THIS IS HOW THIS APPLICATION LOOK LIKE</a:t>
            </a:r>
            <a:endParaRPr sz="3500" dirty="0">
              <a:latin typeface="Merriweather"/>
              <a:ea typeface="Merriweather"/>
              <a:cs typeface="Merriweather"/>
              <a:sym typeface="Merriweather"/>
            </a:endParaRPr>
          </a:p>
        </p:txBody>
      </p:sp>
      <p:sp>
        <p:nvSpPr>
          <p:cNvPr id="170" name="Google Shape;170;p19"/>
          <p:cNvSpPr txBox="1"/>
          <p:nvPr/>
        </p:nvSpPr>
        <p:spPr>
          <a:xfrm>
            <a:off x="3817350" y="4313100"/>
            <a:ext cx="3457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FFFFFF"/>
                </a:solidFill>
                <a:latin typeface="Lato"/>
                <a:ea typeface="Lato"/>
                <a:cs typeface="Lato"/>
                <a:sym typeface="Lato"/>
              </a:rPr>
              <a:t>Hope you will like it :)</a:t>
            </a:r>
            <a:endParaRPr sz="1800">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a:spLocks noGrp="1"/>
          </p:cNvSpPr>
          <p:nvPr>
            <p:ph type="title"/>
          </p:nvPr>
        </p:nvSpPr>
        <p:spPr>
          <a:xfrm>
            <a:off x="2845504" y="161359"/>
            <a:ext cx="5276100" cy="914100"/>
          </a:xfrm>
          <a:prstGeom prst="rect">
            <a:avLst/>
          </a:prstGeom>
        </p:spPr>
        <p:txBody>
          <a:bodyPr spcFirstLastPara="1" wrap="square" lIns="91425" tIns="91425" rIns="91425" bIns="91425" anchor="t" anchorCtr="0">
            <a:normAutofit/>
          </a:bodyPr>
          <a:lstStyle/>
          <a:p>
            <a:pPr marL="457200" lvl="0" indent="-419100" algn="l" rtl="0">
              <a:spcBef>
                <a:spcPts val="0"/>
              </a:spcBef>
              <a:spcAft>
                <a:spcPts val="0"/>
              </a:spcAft>
              <a:buSzPts val="3000"/>
              <a:buAutoNum type="arabicPeriod"/>
            </a:pPr>
            <a:r>
              <a:rPr lang="en" sz="3000" b="1" dirty="0"/>
              <a:t>Login Section</a:t>
            </a:r>
            <a:endParaRPr sz="3000" b="1" dirty="0"/>
          </a:p>
        </p:txBody>
      </p:sp>
      <p:pic>
        <p:nvPicPr>
          <p:cNvPr id="3" name="Picture 2">
            <a:extLst>
              <a:ext uri="{FF2B5EF4-FFF2-40B4-BE49-F238E27FC236}">
                <a16:creationId xmlns:a16="http://schemas.microsoft.com/office/drawing/2014/main" id="{F4443FAD-5B68-4683-92FB-94FB51E27C2A}"/>
              </a:ext>
            </a:extLst>
          </p:cNvPr>
          <p:cNvPicPr>
            <a:picLocks noChangeAspect="1"/>
          </p:cNvPicPr>
          <p:nvPr/>
        </p:nvPicPr>
        <p:blipFill>
          <a:blip r:embed="rId3"/>
          <a:stretch>
            <a:fillRect/>
          </a:stretch>
        </p:blipFill>
        <p:spPr>
          <a:xfrm>
            <a:off x="889530" y="914100"/>
            <a:ext cx="7232074" cy="4068041"/>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61</TotalTime>
  <Words>519</Words>
  <Application>Microsoft Office PowerPoint</Application>
  <PresentationFormat>On-screen Show (16:9)</PresentationFormat>
  <Paragraphs>57</Paragraphs>
  <Slides>18</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Lato</vt:lpstr>
      <vt:lpstr>Merriweather</vt:lpstr>
      <vt:lpstr>Arial</vt:lpstr>
      <vt:lpstr>Century Gothic</vt:lpstr>
      <vt:lpstr>Wingdings 3</vt:lpstr>
      <vt:lpstr>Ion</vt:lpstr>
      <vt:lpstr>Face Recognition Attendance System</vt:lpstr>
      <vt:lpstr>OUTLINE</vt:lpstr>
      <vt:lpstr>ABOUT THE PROJECT</vt:lpstr>
      <vt:lpstr>PowerPoint Presentation</vt:lpstr>
      <vt:lpstr>OBJECTIVE</vt:lpstr>
      <vt:lpstr>REQUIREMENTS</vt:lpstr>
      <vt:lpstr>Hardware Used: 1.Processor : intel Pentium processor or other 1GHz or more  2. Operating System : window 7 or above , linux, mac os x 3. RAM : minimum 4GB RAM or above 4. Hardware Devices: minimum 32MB graphic card RAM or above  5. • Hard disk : space of 500GB or above </vt:lpstr>
      <vt:lpstr>THIS IS HOW THIS APPLICATION LOOK LIKE</vt:lpstr>
      <vt:lpstr>Login Section</vt:lpstr>
      <vt:lpstr>2. Main Section</vt:lpstr>
      <vt:lpstr>3. Student Details</vt:lpstr>
      <vt:lpstr>4. Train Data Section</vt:lpstr>
      <vt:lpstr>5.Attendance Section</vt:lpstr>
      <vt:lpstr>6.Face Detection Page</vt:lpstr>
      <vt:lpstr>7.Photos Section</vt:lpstr>
      <vt:lpstr>Scope for future work</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 AND TRAVEL  WEBSITE</dc:title>
  <dc:creator>Saksham</dc:creator>
  <cp:lastModifiedBy>satyam</cp:lastModifiedBy>
  <cp:revision>13</cp:revision>
  <dcterms:modified xsi:type="dcterms:W3CDTF">2021-11-26T05:22:03Z</dcterms:modified>
</cp:coreProperties>
</file>